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92c3b89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92c3b89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92c3b89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92c3b89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92c3b89b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92c3b89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92c3b89b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92c3b89b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92c3b89b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592c3b89b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e4c8ca416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e4c8ca416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4c8ca4167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e4c8ca4167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4c8ca416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e4c8ca416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4c8ca416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e4c8ca416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4c8ca416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4c8ca416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4c8ca416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e4c8ca416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App  -&gt; support for </a:t>
            </a:r>
            <a:r>
              <a:rPr lang="en"/>
              <a:t>payment</a:t>
            </a:r>
            <a:r>
              <a:rPr lang="en"/>
              <a:t> -&gt; users view ad. -&gt; clicked/not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is CTR?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Objective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92c3beb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92c3beb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4c8ca416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4c8ca416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Don’t have to keep all transactions, Most transactions will not lead to click, only view could lead to click, study v-c relation is more important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4c8ca4167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e4c8ca4167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PK it take only minutes to load transactions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4c8ca416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e4c8ca416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PK it take only minutes to load </a:t>
            </a:r>
            <a:r>
              <a:rPr lang="en"/>
              <a:t>transactions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92c3b89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92c3b89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33.png"/><Relationship Id="rId7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36.png"/><Relationship Id="rId6" Type="http://schemas.openxmlformats.org/officeDocument/2006/relationships/image" Target="../media/image23.png"/><Relationship Id="rId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2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/>
              <a:t>Midterm Presentation</a:t>
            </a:r>
            <a:r>
              <a:rPr lang="en" sz="3000"/>
              <a:t> -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Through Rate</a:t>
            </a:r>
            <a:r>
              <a:rPr lang="en" sz="3000"/>
              <a:t> 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902275" y="3925075"/>
            <a:ext cx="21543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Vivian Kuang</a:t>
            </a:r>
            <a:endParaRPr sz="5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Malik Aqib Rehman</a:t>
            </a:r>
            <a:endParaRPr sz="5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Dzung Do</a:t>
            </a:r>
            <a:endParaRPr sz="5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July 14th, 2023</a:t>
            </a:r>
            <a:endParaRPr sz="360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75" y="3257550"/>
            <a:ext cx="2656325" cy="16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4.2 Modelling (Baseline - Decision Tree)</a:t>
            </a:r>
            <a:endParaRPr/>
          </a:p>
        </p:txBody>
      </p:sp>
      <p:sp>
        <p:nvSpPr>
          <p:cNvPr id="214" name="Google Shape;214;p22"/>
          <p:cNvSpPr txBox="1"/>
          <p:nvPr>
            <p:ph idx="1" type="body"/>
          </p:nvPr>
        </p:nvSpPr>
        <p:spPr>
          <a:xfrm>
            <a:off x="1222300" y="10261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Separating  feature matrix X_and target variable y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X_train = train_encoded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y_train = train_df['Clicked']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X_test = test_encoded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y_test = test_df['Clicked']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900" y="2495550"/>
            <a:ext cx="3007108" cy="9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17500"/>
            <a:ext cx="2895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0700" y="3622250"/>
            <a:ext cx="260985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3519" y="1026125"/>
            <a:ext cx="3590481" cy="25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4.3 Modelling </a:t>
            </a:r>
            <a:r>
              <a:rPr lang="en"/>
              <a:t>(Baseline - Random Forest)</a:t>
            </a:r>
            <a:endParaRPr/>
          </a:p>
        </p:txBody>
      </p:sp>
      <p:sp>
        <p:nvSpPr>
          <p:cNvPr id="224" name="Google Shape;224;p23"/>
          <p:cNvSpPr txBox="1"/>
          <p:nvPr>
            <p:ph idx="1" type="body"/>
          </p:nvPr>
        </p:nvSpPr>
        <p:spPr>
          <a:xfrm>
            <a:off x="1297500" y="10261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026113"/>
            <a:ext cx="284797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250" y="1026125"/>
            <a:ext cx="2933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250" y="2456700"/>
            <a:ext cx="2933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00" y="1892900"/>
            <a:ext cx="4496801" cy="32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4.4 Modelling (Model Validation)</a:t>
            </a:r>
            <a:endParaRPr/>
          </a:p>
        </p:txBody>
      </p:sp>
      <p:sp>
        <p:nvSpPr>
          <p:cNvPr id="234" name="Google Shape;234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965525"/>
            <a:ext cx="333375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250" y="965525"/>
            <a:ext cx="4512750" cy="16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2285000"/>
            <a:ext cx="29146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7500" y="2704363"/>
            <a:ext cx="462915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2738" y="4014525"/>
            <a:ext cx="292417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4.5 Modelling (GridSearch Hyperparameters)</a:t>
            </a:r>
            <a:endParaRPr/>
          </a:p>
        </p:txBody>
      </p:sp>
      <p:sp>
        <p:nvSpPr>
          <p:cNvPr id="245" name="Google Shape;245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650" y="1080088"/>
            <a:ext cx="7086600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650" y="3142250"/>
            <a:ext cx="3121874" cy="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88" y="3142238"/>
            <a:ext cx="385762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4.5+ Modelling </a:t>
            </a:r>
            <a:r>
              <a:rPr lang="en"/>
              <a:t>(GridSearch Hyperparameters+)</a:t>
            </a:r>
            <a:endParaRPr/>
          </a:p>
        </p:txBody>
      </p:sp>
      <p:sp>
        <p:nvSpPr>
          <p:cNvPr id="254" name="Google Shape;254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070063"/>
            <a:ext cx="463867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488" y="2475500"/>
            <a:ext cx="437197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Challenges</a:t>
            </a:r>
            <a:endParaRPr/>
          </a:p>
        </p:txBody>
      </p:sp>
      <p:sp>
        <p:nvSpPr>
          <p:cNvPr id="262" name="Google Shape;262;p27"/>
          <p:cNvSpPr txBox="1"/>
          <p:nvPr>
            <p:ph idx="1" type="body"/>
          </p:nvPr>
        </p:nvSpPr>
        <p:spPr>
          <a:xfrm>
            <a:off x="1145100" y="1643750"/>
            <a:ext cx="5689800" cy="18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Many definitions, libraries, models … -&gt; like ‘Confusion matrix’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Take long time to run</a:t>
            </a:r>
            <a:r>
              <a:rPr lang="en"/>
              <a:t> the large data and transfer from sql to Python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Deal with missing values &amp; datetime (bining)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Super i</a:t>
            </a:r>
            <a:r>
              <a:rPr lang="en"/>
              <a:t>mbalanced</a:t>
            </a:r>
            <a:r>
              <a:rPr lang="en"/>
              <a:t> dataset (90% vs 10%)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get the high precision &amp; accuracy scores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</a:t>
            </a:r>
            <a:r>
              <a:rPr lang="en"/>
              <a:t>hite spaces using sqlalchemy -&gt; use regex command (as Malik case)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… to be continued … </a:t>
            </a:r>
            <a:endParaRPr/>
          </a:p>
        </p:txBody>
      </p:sp>
      <p:pic>
        <p:nvPicPr>
          <p:cNvPr id="263" name="Google Shape;2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4550" y="1288550"/>
            <a:ext cx="1904650" cy="24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Conclusion</a:t>
            </a:r>
            <a:endParaRPr/>
          </a:p>
        </p:txBody>
      </p:sp>
      <p:sp>
        <p:nvSpPr>
          <p:cNvPr id="269" name="Google Shape;269;p28"/>
          <p:cNvSpPr txBox="1"/>
          <p:nvPr>
            <p:ph idx="1" type="body"/>
          </p:nvPr>
        </p:nvSpPr>
        <p:spPr>
          <a:xfrm>
            <a:off x="1221300" y="1186550"/>
            <a:ext cx="5826600" cy="14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Practical assignment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 through whole process: Raw data -&gt; SQL -&gt; Python -&gt; 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Apply ,  Mix &amp; </a:t>
            </a:r>
            <a:r>
              <a:rPr lang="en"/>
              <a:t>Match:  SQLAlchemy, Pandas, Numpy,  Libraries &amp; Models in ScikitLearn/ imblearn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Validating how the best performing model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675" y="2419000"/>
            <a:ext cx="4937875" cy="252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28"/>
          <p:cNvGrpSpPr/>
          <p:nvPr/>
        </p:nvGrpSpPr>
        <p:grpSpPr>
          <a:xfrm>
            <a:off x="460600" y="2922050"/>
            <a:ext cx="2870950" cy="2018100"/>
            <a:chOff x="460600" y="2922050"/>
            <a:chExt cx="2870950" cy="2018100"/>
          </a:xfrm>
        </p:grpSpPr>
        <p:pic>
          <p:nvPicPr>
            <p:cNvPr id="272" name="Google Shape;27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0600" y="2922050"/>
              <a:ext cx="2870950" cy="2018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28"/>
            <p:cNvSpPr/>
            <p:nvPr/>
          </p:nvSpPr>
          <p:spPr>
            <a:xfrm>
              <a:off x="1959424" y="2952700"/>
              <a:ext cx="1325496" cy="27732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1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CC4125"/>
                  </a:solidFill>
                  <a:latin typeface="Arial"/>
                </a:rPr>
                <a:t>Hooray!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8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Next steps</a:t>
            </a:r>
            <a:endParaRPr/>
          </a:p>
        </p:txBody>
      </p:sp>
      <p:sp>
        <p:nvSpPr>
          <p:cNvPr id="279" name="Google Shape;279;p29"/>
          <p:cNvSpPr txBox="1"/>
          <p:nvPr>
            <p:ph idx="1" type="body"/>
          </p:nvPr>
        </p:nvSpPr>
        <p:spPr>
          <a:xfrm>
            <a:off x="1221300" y="1186550"/>
            <a:ext cx="7038900" cy="14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Manage &amp; estimate how long to make the large data over 1 million rows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Study more and apply Pipeline for filling missing values &amp; building combinations of models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GridSearch for generating parameter of other models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Study more some efficient way to tune hyperparameters to get the best </a:t>
            </a:r>
            <a:r>
              <a:rPr lang="en"/>
              <a:t>performing</a:t>
            </a:r>
            <a:r>
              <a:rPr lang="en"/>
              <a:t> model</a:t>
            </a:r>
            <a:endParaRPr/>
          </a:p>
        </p:txBody>
      </p:sp>
      <p:grpSp>
        <p:nvGrpSpPr>
          <p:cNvPr id="280" name="Google Shape;280;p29"/>
          <p:cNvGrpSpPr/>
          <p:nvPr/>
        </p:nvGrpSpPr>
        <p:grpSpPr>
          <a:xfrm>
            <a:off x="2798476" y="3160971"/>
            <a:ext cx="3393294" cy="1847799"/>
            <a:chOff x="281125" y="3355675"/>
            <a:chExt cx="2911949" cy="1637975"/>
          </a:xfrm>
        </p:grpSpPr>
        <p:pic>
          <p:nvPicPr>
            <p:cNvPr id="281" name="Google Shape;281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125" y="3355675"/>
              <a:ext cx="2911949" cy="1637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29"/>
            <p:cNvSpPr/>
            <p:nvPr/>
          </p:nvSpPr>
          <p:spPr>
            <a:xfrm>
              <a:off x="1836974" y="3589750"/>
              <a:ext cx="1294880" cy="160724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1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CC4125"/>
                  </a:solidFill>
                  <a:latin typeface="Arial"/>
                </a:rPr>
                <a:t>What's next?!</a:t>
              </a:r>
            </a:p>
          </p:txBody>
        </p:sp>
      </p:grpSp>
      <p:sp>
        <p:nvSpPr>
          <p:cNvPr id="283" name="Google Shape;283;p29"/>
          <p:cNvSpPr/>
          <p:nvPr/>
        </p:nvSpPr>
        <p:spPr>
          <a:xfrm>
            <a:off x="2830450" y="2760125"/>
            <a:ext cx="2222078" cy="4356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Thank you!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9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3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415150"/>
            <a:ext cx="2567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AutoNum type="arabicPeriod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AutoNum type="arabicPeriod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Objective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AutoNum type="arabicPeriod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Data 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AutoNum type="arabicPeriod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Modelling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AutoNum type="arabicPeriod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Challenges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AutoNum type="arabicPeriod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Conclusion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AutoNum type="arabicPeriod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Next steps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950" y="1379825"/>
            <a:ext cx="4783751" cy="26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/>
          <p:nvPr/>
        </p:nvSpPr>
        <p:spPr>
          <a:xfrm>
            <a:off x="4608025" y="1415150"/>
            <a:ext cx="3857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recode …  run …  error … recode … run …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8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275" y="1084375"/>
            <a:ext cx="5481050" cy="371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Introduction </a:t>
            </a:r>
            <a:endParaRPr/>
          </a:p>
        </p:txBody>
      </p:sp>
      <p:grpSp>
        <p:nvGrpSpPr>
          <p:cNvPr id="151" name="Google Shape;151;p15"/>
          <p:cNvGrpSpPr/>
          <p:nvPr/>
        </p:nvGrpSpPr>
        <p:grpSpPr>
          <a:xfrm>
            <a:off x="56450" y="1743650"/>
            <a:ext cx="9025450" cy="2465076"/>
            <a:chOff x="56450" y="1896050"/>
            <a:chExt cx="9025450" cy="2465076"/>
          </a:xfrm>
        </p:grpSpPr>
        <p:pic>
          <p:nvPicPr>
            <p:cNvPr id="152" name="Google Shape;15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50" y="1896050"/>
              <a:ext cx="4335139" cy="2465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70100" y="1896050"/>
              <a:ext cx="4711800" cy="2465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8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6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6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1297500" y="393750"/>
            <a:ext cx="2246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Objective - 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325" y="3708700"/>
            <a:ext cx="3697074" cy="11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50" y="1532100"/>
            <a:ext cx="5298300" cy="27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 txBox="1"/>
          <p:nvPr>
            <p:ph type="title"/>
          </p:nvPr>
        </p:nvSpPr>
        <p:spPr>
          <a:xfrm>
            <a:off x="3285625" y="393400"/>
            <a:ext cx="2140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clicked</a:t>
            </a:r>
            <a:r>
              <a:rPr lang="en">
                <a:solidFill>
                  <a:srgbClr val="00FFFF"/>
                </a:solidFill>
              </a:rPr>
              <a:t> </a:t>
            </a:r>
            <a:r>
              <a:rPr lang="en" sz="1200"/>
              <a:t>or</a:t>
            </a:r>
            <a:r>
              <a:rPr lang="en"/>
              <a:t> </a:t>
            </a:r>
            <a:r>
              <a:rPr lang="en">
                <a:solidFill>
                  <a:srgbClr val="FF9900"/>
                </a:solidFill>
              </a:rPr>
              <a:t>not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9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7"/>
          <p:cNvGrpSpPr/>
          <p:nvPr/>
        </p:nvGrpSpPr>
        <p:grpSpPr>
          <a:xfrm>
            <a:off x="1374275" y="1125150"/>
            <a:ext cx="7155826" cy="2617800"/>
            <a:chOff x="1374275" y="1125150"/>
            <a:chExt cx="7155826" cy="2617800"/>
          </a:xfrm>
        </p:grpSpPr>
        <p:sp>
          <p:nvSpPr>
            <p:cNvPr id="167" name="Google Shape;167;p17"/>
            <p:cNvSpPr/>
            <p:nvPr/>
          </p:nvSpPr>
          <p:spPr>
            <a:xfrm>
              <a:off x="1377725" y="1125150"/>
              <a:ext cx="7141200" cy="2617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8" name="Google Shape;168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74275" y="1128575"/>
              <a:ext cx="7155826" cy="26091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 Objective </a:t>
            </a:r>
            <a:endParaRPr/>
          </a:p>
        </p:txBody>
      </p:sp>
      <p:pic>
        <p:nvPicPr>
          <p:cNvPr id="170" name="Google Shape;17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4275" y="329588"/>
            <a:ext cx="5575575" cy="45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/>
          <p:nvPr/>
        </p:nvSpPr>
        <p:spPr>
          <a:xfrm>
            <a:off x="3069250" y="2280900"/>
            <a:ext cx="1270500" cy="257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6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6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1297500" y="393750"/>
            <a:ext cx="729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Data -  Analyzing Data Files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    Understanding data entities </a:t>
            </a:r>
            <a:endParaRPr/>
          </a:p>
        </p:txBody>
      </p:sp>
      <p:sp>
        <p:nvSpPr>
          <p:cNvPr id="177" name="Google Shape;177;p18"/>
          <p:cNvSpPr txBox="1"/>
          <p:nvPr>
            <p:ph idx="1" type="body"/>
          </p:nvPr>
        </p:nvSpPr>
        <p:spPr>
          <a:xfrm>
            <a:off x="1297500" y="1200750"/>
            <a:ext cx="7038900" cy="32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Analyze Datasets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Data Files: bulk data with </a:t>
            </a:r>
            <a:r>
              <a:rPr lang="en"/>
              <a:t>imbalanced data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About 8G in total,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Tens of millions of </a:t>
            </a:r>
            <a:r>
              <a:rPr lang="en"/>
              <a:t>transactions, millions of views but a couple of millions of clicks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High duplicated clicks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transactions, views, clicks, ad_info combined to =&gt;  analysis_data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125" y="2647950"/>
            <a:ext cx="3476624" cy="22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1675" y="3038475"/>
            <a:ext cx="914401" cy="1752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18"/>
          <p:cNvCxnSpPr/>
          <p:nvPr/>
        </p:nvCxnSpPr>
        <p:spPr>
          <a:xfrm flipH="1" rot="10800000">
            <a:off x="6432549" y="3752775"/>
            <a:ext cx="6669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18"/>
          <p:cNvSpPr txBox="1"/>
          <p:nvPr/>
        </p:nvSpPr>
        <p:spPr>
          <a:xfrm>
            <a:off x="6542125" y="2552700"/>
            <a:ext cx="19335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Final table: analysis_data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Transactions inner join on views, left join on clicks and adinfo</a:t>
            </a:r>
            <a:endParaRPr sz="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3887" y="3232600"/>
            <a:ext cx="1143324" cy="1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 txBox="1"/>
          <p:nvPr/>
        </p:nvSpPr>
        <p:spPr>
          <a:xfrm>
            <a:off x="1137188" y="2705100"/>
            <a:ext cx="143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Scenarios for transaction-review-click relations</a:t>
            </a:r>
            <a:r>
              <a:rPr lang="en" sz="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1297500" y="3777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Data -  Loading data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		    Insights of the Data </a:t>
            </a:r>
            <a:endParaRPr/>
          </a:p>
        </p:txBody>
      </p:sp>
      <p:sp>
        <p:nvSpPr>
          <p:cNvPr id="189" name="Google Shape;189;p19"/>
          <p:cNvSpPr txBox="1"/>
          <p:nvPr>
            <p:ph idx="1" type="body"/>
          </p:nvPr>
        </p:nvSpPr>
        <p:spPr>
          <a:xfrm>
            <a:off x="1297500" y="1291825"/>
            <a:ext cx="7038900" cy="31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Label: clicked VS Dependant Variables: more than 20 features,</a:t>
            </a:r>
            <a:endParaRPr sz="52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No PK: load fast but need to process duplicate rows</a:t>
            </a:r>
            <a:endParaRPr sz="52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PK: take time to process the bulk data, (split files to make it work)</a:t>
            </a:r>
            <a:endParaRPr sz="52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Consider other choices to improve loading efficiency: </a:t>
            </a:r>
            <a:endParaRPr sz="52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 ignoring duplicates; </a:t>
            </a:r>
            <a:endParaRPr sz="52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 remove duplicates before loadin</a:t>
            </a:r>
            <a:r>
              <a:rPr lang="en" sz="5200"/>
              <a:t>g</a:t>
            </a:r>
            <a:endParaRPr sz="5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en" sz="5200"/>
              <a:t>Considering business scenarios when building tables</a:t>
            </a:r>
            <a:endParaRPr b="1" sz="52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ad_info:  could be important but provides few info,  View+ad_info -&gt; clicked</a:t>
            </a:r>
            <a:endParaRPr sz="52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Missing data: many columns are not inputted</a:t>
            </a:r>
            <a:endParaRPr sz="52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Interesting features to study, </a:t>
            </a:r>
            <a:r>
              <a:rPr lang="en" sz="5200"/>
              <a:t> city_id, industry, etc.</a:t>
            </a:r>
            <a:endParaRPr sz="52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views:  View-Click relation study </a:t>
            </a:r>
            <a:endParaRPr sz="52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contain more info as it is the important step to click, </a:t>
            </a:r>
            <a:endParaRPr sz="52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contain info such as  ad_loc, ad_label, ad_info to find out the relation between view and clicked</a:t>
            </a:r>
            <a:endParaRPr sz="5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1297500" y="3777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Data -  Cleansing, Visualization and Transform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     with pandas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1021275" y="1291825"/>
            <a:ext cx="4039800" cy="3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Get some general ideas: df.head(), df.shape, df.info(), df.isnum().sum(),df.describe()</a:t>
            </a:r>
            <a:endParaRPr sz="5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 sz="5200"/>
              <a:t>numeric </a:t>
            </a:r>
            <a:r>
              <a:rPr lang="en" sz="5200"/>
              <a:t>features VS </a:t>
            </a:r>
            <a:r>
              <a:rPr b="1" lang="en" sz="5200"/>
              <a:t>category </a:t>
            </a:r>
            <a:r>
              <a:rPr lang="en" sz="5200"/>
              <a:t>features </a:t>
            </a:r>
            <a:endParaRPr sz="52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corr(), heatmap for numeric features</a:t>
            </a:r>
            <a:endParaRPr sz="52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.value_count, barplot to study the distribution of number of each category</a:t>
            </a:r>
            <a:endParaRPr sz="52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Crosstab, Countplot, groupby to study the importance of category </a:t>
            </a:r>
            <a:endParaRPr sz="5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Add features: </a:t>
            </a:r>
            <a:endParaRPr sz="52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view_time -&gt; view_hour</a:t>
            </a:r>
            <a:endParaRPr sz="52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address can also be considered mapping with chinese cities and districts</a:t>
            </a:r>
            <a:endParaRPr sz="5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Transform feature: genders, combine “” to “unknown” </a:t>
            </a:r>
            <a:endParaRPr sz="5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Drop features: payment_time, maid, mid, etc </a:t>
            </a:r>
            <a:endParaRPr sz="5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Features remained: ['money', 'kind_Pay', 'kind_Card', 'network', 'industry', 'gender',</a:t>
            </a:r>
            <a:endParaRPr sz="5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5200"/>
              <a:t>       'ad_id_views', 'clicked', 'view_hour']</a:t>
            </a:r>
            <a:endParaRPr sz="5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177" y="2386775"/>
            <a:ext cx="3066350" cy="22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175" y="1473600"/>
            <a:ext cx="1812925" cy="7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1297500" y="393750"/>
            <a:ext cx="7515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4.1 Modelling (Test/Train Split &amp; Encoding Variables)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325" y="1116150"/>
            <a:ext cx="59852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325" y="1554300"/>
            <a:ext cx="5985250" cy="13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2917638"/>
            <a:ext cx="467677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6775" y="2859300"/>
            <a:ext cx="43434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6775" y="3670125"/>
            <a:ext cx="434340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